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42" r:id="rId5"/>
    <p:sldId id="338" r:id="rId6"/>
    <p:sldId id="334" r:id="rId7"/>
    <p:sldId id="339" r:id="rId8"/>
    <p:sldId id="343" r:id="rId9"/>
    <p:sldId id="335" r:id="rId10"/>
    <p:sldId id="340" r:id="rId11"/>
    <p:sldId id="336" r:id="rId12"/>
    <p:sldId id="341" r:id="rId13"/>
  </p:sldIdLst>
  <p:sldSz cx="9144000" cy="6858000" type="screen4x3"/>
  <p:notesSz cx="6799263" cy="9929813"/>
  <p:defaultTextStyle>
    <a:defPPr>
      <a:defRPr lang="fr-B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19A7256A-16F6-4F56-905E-4A5A3897B27B}">
          <p14:sldIdLst>
            <p14:sldId id="342"/>
            <p14:sldId id="338"/>
            <p14:sldId id="334"/>
            <p14:sldId id="339"/>
            <p14:sldId id="343"/>
            <p14:sldId id="335"/>
            <p14:sldId id="340"/>
            <p14:sldId id="336"/>
            <p14:sldId id="3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6600"/>
    <a:srgbClr val="993366"/>
    <a:srgbClr val="0000FF"/>
    <a:srgbClr val="990033"/>
    <a:srgbClr val="336699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3792" autoAdjust="0"/>
  </p:normalViewPr>
  <p:slideViewPr>
    <p:cSldViewPr>
      <p:cViewPr>
        <p:scale>
          <a:sx n="100" d="100"/>
          <a:sy n="100" d="100"/>
        </p:scale>
        <p:origin x="2016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Järvinen" userId="9c377490-ea97-4566-a167-f629175af63a" providerId="ADAL" clId="{A05C2AB4-28EF-4668-B5F4-68DB747C0EF5}"/>
    <pc:docChg chg="undo custSel delSld modSld modSection">
      <pc:chgData name="Anna Järvinen" userId="9c377490-ea97-4566-a167-f629175af63a" providerId="ADAL" clId="{A05C2AB4-28EF-4668-B5F4-68DB747C0EF5}" dt="2021-10-15T08:16:03.332" v="299" actId="255"/>
      <pc:docMkLst>
        <pc:docMk/>
      </pc:docMkLst>
      <pc:sldChg chg="modSp mod">
        <pc:chgData name="Anna Järvinen" userId="9c377490-ea97-4566-a167-f629175af63a" providerId="ADAL" clId="{A05C2AB4-28EF-4668-B5F4-68DB747C0EF5}" dt="2021-10-15T06:45:41.153" v="248" actId="14100"/>
        <pc:sldMkLst>
          <pc:docMk/>
          <pc:sldMk cId="3614562526" sldId="335"/>
        </pc:sldMkLst>
        <pc:spChg chg="mod">
          <ac:chgData name="Anna Järvinen" userId="9c377490-ea97-4566-a167-f629175af63a" providerId="ADAL" clId="{A05C2AB4-28EF-4668-B5F4-68DB747C0EF5}" dt="2021-10-15T06:45:41.153" v="248" actId="14100"/>
          <ac:spMkLst>
            <pc:docMk/>
            <pc:sldMk cId="3614562526" sldId="335"/>
            <ac:spMk id="39945" creationId="{00000000-0000-0000-0000-000000000000}"/>
          </ac:spMkLst>
        </pc:spChg>
      </pc:sldChg>
      <pc:sldChg chg="modSp mod">
        <pc:chgData name="Anna Järvinen" userId="9c377490-ea97-4566-a167-f629175af63a" providerId="ADAL" clId="{A05C2AB4-28EF-4668-B5F4-68DB747C0EF5}" dt="2021-10-15T06:36:01.929" v="113" actId="20577"/>
        <pc:sldMkLst>
          <pc:docMk/>
          <pc:sldMk cId="585945351" sldId="336"/>
        </pc:sldMkLst>
        <pc:spChg chg="mod">
          <ac:chgData name="Anna Järvinen" userId="9c377490-ea97-4566-a167-f629175af63a" providerId="ADAL" clId="{A05C2AB4-28EF-4668-B5F4-68DB747C0EF5}" dt="2021-10-15T06:36:01.929" v="113" actId="20577"/>
          <ac:spMkLst>
            <pc:docMk/>
            <pc:sldMk cId="585945351" sldId="336"/>
            <ac:spMk id="15" creationId="{5DB7D285-598F-4B10-91DB-51D8CB77050B}"/>
          </ac:spMkLst>
        </pc:spChg>
      </pc:sldChg>
      <pc:sldChg chg="del">
        <pc:chgData name="Anna Järvinen" userId="9c377490-ea97-4566-a167-f629175af63a" providerId="ADAL" clId="{A05C2AB4-28EF-4668-B5F4-68DB747C0EF5}" dt="2021-10-15T06:26:35.179" v="0" actId="47"/>
        <pc:sldMkLst>
          <pc:docMk/>
          <pc:sldMk cId="949977189" sldId="337"/>
        </pc:sldMkLst>
      </pc:sldChg>
      <pc:sldChg chg="modSp mod">
        <pc:chgData name="Anna Järvinen" userId="9c377490-ea97-4566-a167-f629175af63a" providerId="ADAL" clId="{A05C2AB4-28EF-4668-B5F4-68DB747C0EF5}" dt="2021-10-15T06:44:38.276" v="244" actId="14100"/>
        <pc:sldMkLst>
          <pc:docMk/>
          <pc:sldMk cId="2243691178" sldId="338"/>
        </pc:sldMkLst>
        <pc:spChg chg="mod">
          <ac:chgData name="Anna Järvinen" userId="9c377490-ea97-4566-a167-f629175af63a" providerId="ADAL" clId="{A05C2AB4-28EF-4668-B5F4-68DB747C0EF5}" dt="2021-10-15T06:44:29.207" v="243" actId="255"/>
          <ac:spMkLst>
            <pc:docMk/>
            <pc:sldMk cId="2243691178" sldId="338"/>
            <ac:spMk id="39940" creationId="{00000000-0000-0000-0000-000000000000}"/>
          </ac:spMkLst>
        </pc:spChg>
        <pc:spChg chg="mod">
          <ac:chgData name="Anna Järvinen" userId="9c377490-ea97-4566-a167-f629175af63a" providerId="ADAL" clId="{A05C2AB4-28EF-4668-B5F4-68DB747C0EF5}" dt="2021-10-15T06:44:38.276" v="244" actId="14100"/>
          <ac:spMkLst>
            <pc:docMk/>
            <pc:sldMk cId="2243691178" sldId="338"/>
            <ac:spMk id="39945" creationId="{00000000-0000-0000-0000-000000000000}"/>
          </ac:spMkLst>
        </pc:spChg>
      </pc:sldChg>
      <pc:sldChg chg="addSp delSp modSp mod">
        <pc:chgData name="Anna Järvinen" userId="9c377490-ea97-4566-a167-f629175af63a" providerId="ADAL" clId="{A05C2AB4-28EF-4668-B5F4-68DB747C0EF5}" dt="2021-10-15T06:44:54.200" v="245" actId="255"/>
        <pc:sldMkLst>
          <pc:docMk/>
          <pc:sldMk cId="1074647756" sldId="339"/>
        </pc:sldMkLst>
        <pc:spChg chg="add del">
          <ac:chgData name="Anna Järvinen" userId="9c377490-ea97-4566-a167-f629175af63a" providerId="ADAL" clId="{A05C2AB4-28EF-4668-B5F4-68DB747C0EF5}" dt="2021-10-15T06:40:53.929" v="211" actId="22"/>
          <ac:spMkLst>
            <pc:docMk/>
            <pc:sldMk cId="1074647756" sldId="339"/>
            <ac:spMk id="13" creationId="{B255123B-9F07-4E9D-9AA4-96CCF9A48CB2}"/>
          </ac:spMkLst>
        </pc:spChg>
        <pc:spChg chg="mod">
          <ac:chgData name="Anna Järvinen" userId="9c377490-ea97-4566-a167-f629175af63a" providerId="ADAL" clId="{A05C2AB4-28EF-4668-B5F4-68DB747C0EF5}" dt="2021-10-15T06:44:54.200" v="245" actId="255"/>
          <ac:spMkLst>
            <pc:docMk/>
            <pc:sldMk cId="1074647756" sldId="339"/>
            <ac:spMk id="39940" creationId="{00000000-0000-0000-0000-000000000000}"/>
          </ac:spMkLst>
        </pc:spChg>
        <pc:spChg chg="mod">
          <ac:chgData name="Anna Järvinen" userId="9c377490-ea97-4566-a167-f629175af63a" providerId="ADAL" clId="{A05C2AB4-28EF-4668-B5F4-68DB747C0EF5}" dt="2021-10-15T06:43:40.334" v="242" actId="6549"/>
          <ac:spMkLst>
            <pc:docMk/>
            <pc:sldMk cId="1074647756" sldId="339"/>
            <ac:spMk id="39945" creationId="{00000000-0000-0000-0000-000000000000}"/>
          </ac:spMkLst>
        </pc:spChg>
      </pc:sldChg>
      <pc:sldChg chg="modSp mod">
        <pc:chgData name="Anna Järvinen" userId="9c377490-ea97-4566-a167-f629175af63a" providerId="ADAL" clId="{A05C2AB4-28EF-4668-B5F4-68DB747C0EF5}" dt="2021-10-15T08:16:03.332" v="299" actId="255"/>
        <pc:sldMkLst>
          <pc:docMk/>
          <pc:sldMk cId="2911923489" sldId="340"/>
        </pc:sldMkLst>
        <pc:spChg chg="mod">
          <ac:chgData name="Anna Järvinen" userId="9c377490-ea97-4566-a167-f629175af63a" providerId="ADAL" clId="{A05C2AB4-28EF-4668-B5F4-68DB747C0EF5}" dt="2021-10-15T06:46:12.690" v="250" actId="20577"/>
          <ac:spMkLst>
            <pc:docMk/>
            <pc:sldMk cId="2911923489" sldId="340"/>
            <ac:spMk id="39940" creationId="{00000000-0000-0000-0000-000000000000}"/>
          </ac:spMkLst>
        </pc:spChg>
        <pc:spChg chg="mod">
          <ac:chgData name="Anna Järvinen" userId="9c377490-ea97-4566-a167-f629175af63a" providerId="ADAL" clId="{A05C2AB4-28EF-4668-B5F4-68DB747C0EF5}" dt="2021-10-15T08:16:03.332" v="299" actId="255"/>
          <ac:spMkLst>
            <pc:docMk/>
            <pc:sldMk cId="2911923489" sldId="340"/>
            <ac:spMk id="39945" creationId="{00000000-0000-0000-0000-000000000000}"/>
          </ac:spMkLst>
        </pc:spChg>
      </pc:sldChg>
      <pc:sldChg chg="modSp mod">
        <pc:chgData name="Anna Järvinen" userId="9c377490-ea97-4566-a167-f629175af63a" providerId="ADAL" clId="{A05C2AB4-28EF-4668-B5F4-68DB747C0EF5}" dt="2021-10-15T06:47:08.837" v="255" actId="6549"/>
        <pc:sldMkLst>
          <pc:docMk/>
          <pc:sldMk cId="2500003851" sldId="341"/>
        </pc:sldMkLst>
        <pc:spChg chg="mod">
          <ac:chgData name="Anna Järvinen" userId="9c377490-ea97-4566-a167-f629175af63a" providerId="ADAL" clId="{A05C2AB4-28EF-4668-B5F4-68DB747C0EF5}" dt="2021-10-15T06:46:36.627" v="251" actId="255"/>
          <ac:spMkLst>
            <pc:docMk/>
            <pc:sldMk cId="2500003851" sldId="341"/>
            <ac:spMk id="39940" creationId="{00000000-0000-0000-0000-000000000000}"/>
          </ac:spMkLst>
        </pc:spChg>
        <pc:spChg chg="mod">
          <ac:chgData name="Anna Järvinen" userId="9c377490-ea97-4566-a167-f629175af63a" providerId="ADAL" clId="{A05C2AB4-28EF-4668-B5F4-68DB747C0EF5}" dt="2021-10-15T06:47:08.837" v="255" actId="6549"/>
          <ac:spMkLst>
            <pc:docMk/>
            <pc:sldMk cId="2500003851" sldId="341"/>
            <ac:spMk id="39945" creationId="{00000000-0000-0000-0000-000000000000}"/>
          </ac:spMkLst>
        </pc:spChg>
      </pc:sldChg>
      <pc:sldChg chg="modSp mod">
        <pc:chgData name="Anna Järvinen" userId="9c377490-ea97-4566-a167-f629175af63a" providerId="ADAL" clId="{A05C2AB4-28EF-4668-B5F4-68DB747C0EF5}" dt="2021-10-15T06:27:13.829" v="21" actId="6549"/>
        <pc:sldMkLst>
          <pc:docMk/>
          <pc:sldMk cId="380861133" sldId="342"/>
        </pc:sldMkLst>
        <pc:spChg chg="mod">
          <ac:chgData name="Anna Järvinen" userId="9c377490-ea97-4566-a167-f629175af63a" providerId="ADAL" clId="{A05C2AB4-28EF-4668-B5F4-68DB747C0EF5}" dt="2021-10-15T06:27:13.829" v="21" actId="6549"/>
          <ac:spMkLst>
            <pc:docMk/>
            <pc:sldMk cId="380861133" sldId="342"/>
            <ac:spMk id="39940" creationId="{00000000-0000-0000-0000-000000000000}"/>
          </ac:spMkLst>
        </pc:spChg>
      </pc:sldChg>
      <pc:sldChg chg="modSp mod">
        <pc:chgData name="Anna Järvinen" userId="9c377490-ea97-4566-a167-f629175af63a" providerId="ADAL" clId="{A05C2AB4-28EF-4668-B5F4-68DB747C0EF5}" dt="2021-10-15T06:45:24.895" v="247" actId="14100"/>
        <pc:sldMkLst>
          <pc:docMk/>
          <pc:sldMk cId="1697049828" sldId="343"/>
        </pc:sldMkLst>
        <pc:spChg chg="mod">
          <ac:chgData name="Anna Järvinen" userId="9c377490-ea97-4566-a167-f629175af63a" providerId="ADAL" clId="{A05C2AB4-28EF-4668-B5F4-68DB747C0EF5}" dt="2021-10-15T06:45:21.207" v="246" actId="255"/>
          <ac:spMkLst>
            <pc:docMk/>
            <pc:sldMk cId="1697049828" sldId="343"/>
            <ac:spMk id="39940" creationId="{00000000-0000-0000-0000-000000000000}"/>
          </ac:spMkLst>
        </pc:spChg>
        <pc:spChg chg="mod">
          <ac:chgData name="Anna Järvinen" userId="9c377490-ea97-4566-a167-f629175af63a" providerId="ADAL" clId="{A05C2AB4-28EF-4668-B5F4-68DB747C0EF5}" dt="2021-10-15T06:45:24.895" v="247" actId="14100"/>
          <ac:spMkLst>
            <pc:docMk/>
            <pc:sldMk cId="1697049828" sldId="343"/>
            <ac:spMk id="39945" creationId="{00000000-0000-0000-0000-000000000000}"/>
          </ac:spMkLst>
        </pc:spChg>
      </pc:sldChg>
      <pc:sldChg chg="modSp del mod">
        <pc:chgData name="Anna Järvinen" userId="9c377490-ea97-4566-a167-f629175af63a" providerId="ADAL" clId="{A05C2AB4-28EF-4668-B5F4-68DB747C0EF5}" dt="2021-10-15T06:29:07.459" v="33" actId="47"/>
        <pc:sldMkLst>
          <pc:docMk/>
          <pc:sldMk cId="2099386088" sldId="344"/>
        </pc:sldMkLst>
        <pc:spChg chg="mod">
          <ac:chgData name="Anna Järvinen" userId="9c377490-ea97-4566-a167-f629175af63a" providerId="ADAL" clId="{A05C2AB4-28EF-4668-B5F4-68DB747C0EF5}" dt="2021-10-15T06:28:52.874" v="24" actId="21"/>
          <ac:spMkLst>
            <pc:docMk/>
            <pc:sldMk cId="2099386088" sldId="344"/>
            <ac:spMk id="39945" creationId="{00000000-0000-0000-0000-000000000000}"/>
          </ac:spMkLst>
        </pc:spChg>
      </pc:sldChg>
      <pc:sldChg chg="modSp del mod">
        <pc:chgData name="Anna Järvinen" userId="9c377490-ea97-4566-a167-f629175af63a" providerId="ADAL" clId="{A05C2AB4-28EF-4668-B5F4-68DB747C0EF5}" dt="2021-10-15T06:42:16.189" v="227" actId="47"/>
        <pc:sldMkLst>
          <pc:docMk/>
          <pc:sldMk cId="2686567077" sldId="345"/>
        </pc:sldMkLst>
        <pc:spChg chg="mod">
          <ac:chgData name="Anna Järvinen" userId="9c377490-ea97-4566-a167-f629175af63a" providerId="ADAL" clId="{A05C2AB4-28EF-4668-B5F4-68DB747C0EF5}" dt="2021-10-15T06:30:13.709" v="55" actId="20577"/>
          <ac:spMkLst>
            <pc:docMk/>
            <pc:sldMk cId="2686567077" sldId="345"/>
            <ac:spMk id="39940" creationId="{00000000-0000-0000-0000-000000000000}"/>
          </ac:spMkLst>
        </pc:spChg>
        <pc:spChg chg="mod">
          <ac:chgData name="Anna Järvinen" userId="9c377490-ea97-4566-a167-f629175af63a" providerId="ADAL" clId="{A05C2AB4-28EF-4668-B5F4-68DB747C0EF5}" dt="2021-10-15T06:34:37.059" v="112" actId="20577"/>
          <ac:spMkLst>
            <pc:docMk/>
            <pc:sldMk cId="2686567077" sldId="345"/>
            <ac:spMk id="3994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7089" cy="498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587" y="1"/>
            <a:ext cx="2947089" cy="498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05922A3-C6CB-492F-8402-2453166CD81A}" type="datetimeFigureOut">
              <a:rPr lang="fr-BE"/>
              <a:pPr>
                <a:defRPr/>
              </a:pPr>
              <a:t>15-10-21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179"/>
            <a:ext cx="2947089" cy="498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587" y="9431179"/>
            <a:ext cx="2947089" cy="49863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7DD525-B2BE-4B7D-B274-88A0A3FA7544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99077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7089" cy="498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587" y="1"/>
            <a:ext cx="2947089" cy="498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95DAA06-B287-4A60-9569-3198931B0E03}" type="datetimeFigureOut">
              <a:rPr lang="fr-BE"/>
              <a:pPr>
                <a:defRPr/>
              </a:pPr>
              <a:t>15-10-21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88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10" y="4778317"/>
            <a:ext cx="5440046" cy="3909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r-B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179"/>
            <a:ext cx="2947089" cy="498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587" y="9431179"/>
            <a:ext cx="2947089" cy="49863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9C65F88-76E3-47D7-B74D-FBBAF353AD0B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19887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65F88-76E3-47D7-B74D-FBBAF353AD0B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97451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65F88-76E3-47D7-B74D-FBBAF353AD0B}" type="slidenum">
              <a:rPr lang="fr-BE" smtClean="0"/>
              <a:pPr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24944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C65F88-76E3-47D7-B74D-FBBAF353AD0B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5835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C65F88-76E3-47D7-B74D-FBBAF353AD0B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1029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C65F88-76E3-47D7-B74D-FBBAF353AD0B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0348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65F88-76E3-47D7-B74D-FBBAF353AD0B}" type="slidenum">
              <a:rPr lang="fr-BE" smtClean="0"/>
              <a:pPr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18448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65F88-76E3-47D7-B74D-FBBAF353AD0B}" type="slidenum">
              <a:rPr lang="fr-BE" smtClean="0"/>
              <a:pPr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25552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65F88-76E3-47D7-B74D-FBBAF353AD0B}" type="slidenum">
              <a:rPr lang="fr-BE" smtClean="0"/>
              <a:pPr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28706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65F88-76E3-47D7-B74D-FBBAF353AD0B}" type="slidenum">
              <a:rPr lang="fr-BE" smtClean="0"/>
              <a:pPr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386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F039B8-1B8B-4D57-911B-B716AE581A22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6888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B7316E-7E02-4E32-A73E-FC513A752336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0656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3D3C0C-3911-42E3-B199-8E000B665FE1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77992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566E4-638F-4D9A-BF86-64547D162AD4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3360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85691-D61D-4850-9F91-BE25E703478E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6096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2DCAE2-4A10-4853-8FBE-07FB26AA1C59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0197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A740B6-C552-4D67-99D8-603A23C928B1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6297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566AC-36D1-49F6-8963-43A73A181DB6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7279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8DBC26-7111-4FE7-AA62-6AD649AB2861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9077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15A61B-212E-4D1F-B81A-1569E261DE9E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85448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0346D-BB5F-46C4-AD44-7F2E80640B57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591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8C8AF7-3692-4546-8DF4-601248D47B2C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7691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BE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/>
              <a:t>Click to edit Master text styles</a:t>
            </a:r>
          </a:p>
          <a:p>
            <a:pPr lvl="1"/>
            <a:r>
              <a:rPr lang="fr-BE"/>
              <a:t>Second level</a:t>
            </a:r>
          </a:p>
          <a:p>
            <a:pPr lvl="2"/>
            <a:r>
              <a:rPr lang="fr-BE"/>
              <a:t>Third level</a:t>
            </a:r>
          </a:p>
          <a:p>
            <a:pPr lvl="3"/>
            <a:r>
              <a:rPr lang="fr-BE"/>
              <a:t>Fourth level</a:t>
            </a:r>
          </a:p>
          <a:p>
            <a:pPr lvl="4"/>
            <a:r>
              <a:rPr lang="fr-BE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5040941-9858-4A28-ADA1-6D6F07BCE1B4}" type="slidenum">
              <a:rPr lang="fr-BE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737688" y="188640"/>
            <a:ext cx="6682412" cy="1511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BE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Ryhmä 1: Köyhyyden periytyminen</a:t>
            </a:r>
            <a:br>
              <a:rPr lang="fr-BE" sz="2800" b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fi-FI" sz="2400" b="1" dirty="0">
                <a:latin typeface="Calibri" panose="020F0502020204030204" pitchFamily="34" charset="0"/>
                <a:cs typeface="Calibri" panose="020F0502020204030204" pitchFamily="34" charset="0"/>
              </a:rPr>
              <a:t>Elinan tarina</a:t>
            </a:r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1378912" y="11672"/>
            <a:ext cx="288925" cy="6861176"/>
            <a:chOff x="793" y="-1"/>
            <a:chExt cx="182" cy="4322"/>
          </a:xfrm>
        </p:grpSpPr>
        <p:sp>
          <p:nvSpPr>
            <p:cNvPr id="3079" name="Rectangle 6"/>
            <p:cNvSpPr>
              <a:spLocks noChangeArrowheads="1"/>
            </p:cNvSpPr>
            <p:nvPr/>
          </p:nvSpPr>
          <p:spPr bwMode="auto">
            <a:xfrm>
              <a:off x="930" y="0"/>
              <a:ext cx="45" cy="4320"/>
            </a:xfrm>
            <a:prstGeom prst="rect">
              <a:avLst/>
            </a:prstGeom>
            <a:solidFill>
              <a:srgbClr val="990033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/>
            </a:p>
          </p:txBody>
        </p:sp>
        <p:sp>
          <p:nvSpPr>
            <p:cNvPr id="3080" name="Rectangle 7"/>
            <p:cNvSpPr>
              <a:spLocks noChangeArrowheads="1"/>
            </p:cNvSpPr>
            <p:nvPr/>
          </p:nvSpPr>
          <p:spPr bwMode="auto">
            <a:xfrm>
              <a:off x="884" y="1"/>
              <a:ext cx="45" cy="4320"/>
            </a:xfrm>
            <a:prstGeom prst="rect">
              <a:avLst/>
            </a:prstGeom>
            <a:solidFill>
              <a:srgbClr val="990033">
                <a:alpha val="5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/>
            </a:p>
          </p:txBody>
        </p:sp>
        <p:sp>
          <p:nvSpPr>
            <p:cNvPr id="3081" name="Rectangle 8"/>
            <p:cNvSpPr>
              <a:spLocks noChangeArrowheads="1"/>
            </p:cNvSpPr>
            <p:nvPr/>
          </p:nvSpPr>
          <p:spPr bwMode="auto">
            <a:xfrm>
              <a:off x="793" y="-1"/>
              <a:ext cx="93" cy="4320"/>
            </a:xfrm>
            <a:prstGeom prst="rect">
              <a:avLst/>
            </a:prstGeom>
            <a:solidFill>
              <a:srgbClr val="990033">
                <a:alpha val="8117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/>
            </a:p>
          </p:txBody>
        </p:sp>
      </p:grp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1692275" y="1700212"/>
            <a:ext cx="6727825" cy="43210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defTabSz="444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indent="-65088" defTabSz="4445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fi-FI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Tutkittua tietoa</a:t>
            </a:r>
          </a:p>
          <a:p>
            <a:r>
              <a:rPr lang="fi-FI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Lapsia pienituloisissa perheissä oli 121 000, 11,6 % (v. 2019). Yhden huoltajan talouksien pienituloisuusaste oli 21,1 %, kun se kahden vanhemman perheillä oli 9,9 %. </a:t>
            </a:r>
          </a:p>
          <a:p>
            <a:r>
              <a:rPr lang="fi-FI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Lapsiperheiden köyhyydellä on pitkäkestoisia vaikutuksia, sillä hyvinvoinnin perusta rakentuu lapsuudessa. Perhetausta vaikuttaa sekä lapsen terveyteen että koulumenestykseen. </a:t>
            </a:r>
          </a:p>
          <a:p>
            <a:r>
              <a:rPr lang="fi-FI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Köyhyys työssäkäynnistä huolimatta koskee erityisesti lapsiperheitä. Pienituloisuusrajan alapuolella olevista lapsiperheistä lähes puolessa oli töissä käyvä huoltaja. Korkein köyhyysriski on niissä lapsiperheissä, joissa on vain yksi palkansaaja. </a:t>
            </a:r>
            <a:endParaRPr lang="fi-FI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914400" eaLnBrk="1" hangingPunct="1">
              <a:spcBef>
                <a:spcPct val="0"/>
              </a:spcBef>
              <a:spcAft>
                <a:spcPts val="1200"/>
              </a:spcAft>
              <a:buClr>
                <a:srgbClr val="993366"/>
              </a:buClr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39" y="463240"/>
            <a:ext cx="957821" cy="962371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C35B372A-1405-4EDF-A84E-8E0DA30F36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00" y="2837678"/>
            <a:ext cx="1354474" cy="553010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97D2A568-511A-4CD5-BAC1-7CFAFD22B8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092" y="1792983"/>
            <a:ext cx="1235601" cy="677323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CD7602C1-12EC-4C6D-AAA3-407BC22746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27784" y="5445224"/>
            <a:ext cx="4236144" cy="1281454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647DCDAF-8976-4FC1-8116-B53CB22CFF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8239" y="3923261"/>
            <a:ext cx="1170823" cy="32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61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737688" y="188640"/>
            <a:ext cx="6682412" cy="1511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BE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Ryhmä 1: Köyhyyden periytyminen</a:t>
            </a:r>
          </a:p>
          <a:p>
            <a:pPr eaLnBrk="1" hangingPunct="1"/>
            <a:endParaRPr lang="fr-BE" sz="10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fr-BE" sz="2000" b="1" dirty="0">
                <a:latin typeface="Calibri" panose="020F0502020204030204" pitchFamily="34" charset="0"/>
              </a:rPr>
              <a:t>Ongelmat ja ratkaisuehdotukset:</a:t>
            </a:r>
            <a:endParaRPr lang="en-GB" sz="2000" b="1" dirty="0">
              <a:latin typeface="Calibri" panose="020F0502020204030204" pitchFamily="34" charset="0"/>
            </a:endParaRPr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1378912" y="11672"/>
            <a:ext cx="288925" cy="6861176"/>
            <a:chOff x="793" y="-1"/>
            <a:chExt cx="182" cy="4322"/>
          </a:xfrm>
        </p:grpSpPr>
        <p:sp>
          <p:nvSpPr>
            <p:cNvPr id="3079" name="Rectangle 6"/>
            <p:cNvSpPr>
              <a:spLocks noChangeArrowheads="1"/>
            </p:cNvSpPr>
            <p:nvPr/>
          </p:nvSpPr>
          <p:spPr bwMode="auto">
            <a:xfrm>
              <a:off x="930" y="0"/>
              <a:ext cx="45" cy="4320"/>
            </a:xfrm>
            <a:prstGeom prst="rect">
              <a:avLst/>
            </a:prstGeom>
            <a:solidFill>
              <a:srgbClr val="990033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/>
            </a:p>
          </p:txBody>
        </p:sp>
        <p:sp>
          <p:nvSpPr>
            <p:cNvPr id="3080" name="Rectangle 7"/>
            <p:cNvSpPr>
              <a:spLocks noChangeArrowheads="1"/>
            </p:cNvSpPr>
            <p:nvPr/>
          </p:nvSpPr>
          <p:spPr bwMode="auto">
            <a:xfrm>
              <a:off x="884" y="1"/>
              <a:ext cx="45" cy="4320"/>
            </a:xfrm>
            <a:prstGeom prst="rect">
              <a:avLst/>
            </a:prstGeom>
            <a:solidFill>
              <a:srgbClr val="990033">
                <a:alpha val="5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/>
            </a:p>
          </p:txBody>
        </p:sp>
        <p:sp>
          <p:nvSpPr>
            <p:cNvPr id="3081" name="Rectangle 8"/>
            <p:cNvSpPr>
              <a:spLocks noChangeArrowheads="1"/>
            </p:cNvSpPr>
            <p:nvPr/>
          </p:nvSpPr>
          <p:spPr bwMode="auto">
            <a:xfrm>
              <a:off x="793" y="-1"/>
              <a:ext cx="93" cy="4320"/>
            </a:xfrm>
            <a:prstGeom prst="rect">
              <a:avLst/>
            </a:prstGeom>
            <a:solidFill>
              <a:srgbClr val="990033">
                <a:alpha val="8117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/>
            </a:p>
          </p:txBody>
        </p:sp>
      </p:grp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1692275" y="1340768"/>
            <a:ext cx="6727825" cy="5328592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defTabSz="444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indent="-65088" defTabSz="4445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+mj-lt"/>
              <a:buAutoNum type="arabicPeriod"/>
            </a:pPr>
            <a:r>
              <a:rPr lang="fi-FI" sz="1600" b="1" dirty="0">
                <a:latin typeface="Calibri" panose="020F0502020204030204" pitchFamily="34" charset="0"/>
                <a:ea typeface="Calibri" panose="020F0502020204030204" pitchFamily="34" charset="0"/>
              </a:rPr>
              <a:t>Lapsiperheiden saama tuki ei ole riittävää. Erityisesti  yksinhuoltajaperheiden asema on vaikea.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Aidosti maksuttoman opiskelun mahdollistaminen tärkeää, jotta lapset voivat valita itseään kiinnostavan opiskelupaikan.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Verotuksen  progressiivisuus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olisi oltava kevyempää pienitul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oisimmille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Kotiin tuotavien palvelujen tarjoaminen, vanhemman jaksamisen tukeminen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Yhteiskunnan mahdollistettava, että erilaiset yhteisöt pystyvät auttamaan jatkossakin ihmisiä (järjestöt, yhdistykset, srk), mm. digitaitojen opettamisessa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Ruuan alv:n alentaminen tulevaisuudessa</a:t>
            </a:r>
            <a:endParaRPr lang="fi-FI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fi-FI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Kelan etuuksia odottelu ja ongelmat maksusitoumusten </a:t>
            </a:r>
            <a:r>
              <a:rPr lang="fi-FI" sz="1600" b="1" dirty="0">
                <a:latin typeface="Calibri" panose="020F0502020204030204" pitchFamily="34" charset="0"/>
                <a:ea typeface="Calibri" panose="020F0502020204030204" pitchFamily="34" charset="0"/>
              </a:rPr>
              <a:t>kanssa, </a:t>
            </a:r>
            <a:r>
              <a:rPr lang="fi-FI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terveydenhuollon palvelujen saannin vaikeudet.</a:t>
            </a:r>
            <a:endParaRPr lang="fi-FI" sz="16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2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</a:rPr>
              <a:t>Sosiaaliturvauudistuksessa etuusjärjestelmää on selkeytettävä; etuuksien hakeminen ja maksatus helpommaksi, käsittelyaikojen lyhentäminen</a:t>
            </a:r>
          </a:p>
          <a:p>
            <a:pPr>
              <a:buFont typeface="+mj-lt"/>
              <a:buAutoNum type="arabicPeriod"/>
            </a:pPr>
            <a:r>
              <a:rPr lang="fi-FI" sz="1600" b="1" dirty="0">
                <a:latin typeface="Calibri" panose="020F0502020204030204" pitchFamily="34" charset="0"/>
                <a:ea typeface="Calibri" panose="020F0502020204030204" pitchFamily="34" charset="0"/>
              </a:rPr>
              <a:t>Puutteelliset digitaidot vaikeuttavat asiointia.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</a:rPr>
              <a:t> TE-toimistoissa huomioitava ihmisten taidot ja tarjottava tukea digitaitojen kehittämiseen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</a:rPr>
              <a:t> Pohjoismaisen työn haun mallissa turvattava riittävät resurssit aidosti tarjota ihmisten tarpeista lähtevää tukea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</a:rPr>
              <a:t>Kun eri tahojen digitaalisia järjestelmiä kehitetään, tulee niistä tehdä järkeviä ja yhteen toimivia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</a:rPr>
              <a:t>Kouluissa työelämä- ja digitaitojen opettaminen</a:t>
            </a:r>
          </a:p>
          <a:p>
            <a:pPr marL="457200" indent="-457200">
              <a:buFont typeface="+mj-lt"/>
              <a:buAutoNum type="arabicPeriod"/>
            </a:pPr>
            <a:endParaRPr lang="fi-FI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fi-FI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defTabSz="914400" eaLnBrk="1" hangingPunct="1">
              <a:spcBef>
                <a:spcPct val="0"/>
              </a:spcBef>
              <a:spcAft>
                <a:spcPts val="1200"/>
              </a:spcAft>
              <a:buClr>
                <a:srgbClr val="993366"/>
              </a:buClr>
              <a:buNone/>
              <a:defRPr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39" y="463240"/>
            <a:ext cx="957821" cy="962371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C35B372A-1405-4EDF-A84E-8E0DA30F36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00" y="2837678"/>
            <a:ext cx="1354474" cy="553010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97D2A568-511A-4CD5-BAC1-7CFAFD22B8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092" y="1792983"/>
            <a:ext cx="1235601" cy="677323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30FDA43B-B81F-4C48-B8C6-914B855086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239" y="3923261"/>
            <a:ext cx="1170823" cy="32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69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737688" y="188640"/>
            <a:ext cx="6682412" cy="1511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Ryhmä 2: Korkeakoulutetun työttömyys ja rakennemuutokset</a:t>
            </a:r>
            <a:br>
              <a:rPr kumimoji="0" lang="fr-BE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Jaanan tarina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1378912" y="11672"/>
            <a:ext cx="288925" cy="6861176"/>
            <a:chOff x="793" y="-1"/>
            <a:chExt cx="182" cy="4322"/>
          </a:xfrm>
        </p:grpSpPr>
        <p:sp>
          <p:nvSpPr>
            <p:cNvPr id="3079" name="Rectangle 6"/>
            <p:cNvSpPr>
              <a:spLocks noChangeArrowheads="1"/>
            </p:cNvSpPr>
            <p:nvPr/>
          </p:nvSpPr>
          <p:spPr bwMode="auto">
            <a:xfrm>
              <a:off x="930" y="0"/>
              <a:ext cx="45" cy="4320"/>
            </a:xfrm>
            <a:prstGeom prst="rect">
              <a:avLst/>
            </a:prstGeom>
            <a:solidFill>
              <a:srgbClr val="990033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080" name="Rectangle 7"/>
            <p:cNvSpPr>
              <a:spLocks noChangeArrowheads="1"/>
            </p:cNvSpPr>
            <p:nvPr/>
          </p:nvSpPr>
          <p:spPr bwMode="auto">
            <a:xfrm>
              <a:off x="884" y="1"/>
              <a:ext cx="45" cy="4320"/>
            </a:xfrm>
            <a:prstGeom prst="rect">
              <a:avLst/>
            </a:prstGeom>
            <a:solidFill>
              <a:srgbClr val="990033">
                <a:alpha val="5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081" name="Rectangle 8"/>
            <p:cNvSpPr>
              <a:spLocks noChangeArrowheads="1"/>
            </p:cNvSpPr>
            <p:nvPr/>
          </p:nvSpPr>
          <p:spPr bwMode="auto">
            <a:xfrm>
              <a:off x="793" y="-1"/>
              <a:ext cx="93" cy="4320"/>
            </a:xfrm>
            <a:prstGeom prst="rect">
              <a:avLst/>
            </a:prstGeom>
            <a:solidFill>
              <a:srgbClr val="990033">
                <a:alpha val="8117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1692275" y="1792984"/>
            <a:ext cx="6727825" cy="4228304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defTabSz="444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indent="-65088" defTabSz="4445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445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Tutkittua tietoa</a:t>
            </a:r>
          </a:p>
          <a:p>
            <a:pPr marL="342900" marR="0" lvl="0" indent="-342900" algn="l" defTabSz="4445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Työttömyys johtaa tulojen vähenemiseen ja erityisesti työttömyyden pitkittyessä köyhyysriski kasvaa. Vuonna 2019 työttömistä 44 prosenttia oli pienituloisia. 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342900" marR="0" lvl="0" indent="-342900" algn="l" defTabSz="4445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Pitkäaikaistyöttömyys käy sitä todennäköisemmäksi, mitä enemmän työttömällä on ikää. 60–64-vuotiaista työttömistä puolet oli pitkäaikaistyöttömiä, 55–59-vuotiaista lähes kolmannes. Pitkäaikaistyöttömyys oli melkein kaikissa ikäryhmissä miehillä yleisempää kuin naisilla. </a:t>
            </a:r>
          </a:p>
          <a:p>
            <a:pPr marL="342900" marR="0" lvl="0" indent="-342900" algn="l" defTabSz="4445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Korkeakoulutettuja työttömiä oli vuoden 2019 lopussa yhteensä 36 431, joka on 626 henkilöä (+1,7 %) enemmän kuin vuotta aiemmin. (Akava Works)</a:t>
            </a:r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39" y="463240"/>
            <a:ext cx="957821" cy="962371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C35B372A-1405-4EDF-A84E-8E0DA30F36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00" y="2837678"/>
            <a:ext cx="1354474" cy="553010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97D2A568-511A-4CD5-BAC1-7CFAFD22B8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092" y="1792983"/>
            <a:ext cx="1235601" cy="677323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C3BF1F6F-864B-4F74-B027-B88565E4A9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4143" y="5551363"/>
            <a:ext cx="4236144" cy="1281454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CA5F70BC-0E91-4BE4-889E-609C43CDDCD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8239" y="3923261"/>
            <a:ext cx="1170823" cy="32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96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737688" y="188640"/>
            <a:ext cx="6682412" cy="1511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Ryhmä 2: Korkeakoulutetutn työttömyys ja rakennemuutokset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Ongelmat ja ratkaisuehdotukset (1/2):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1378912" y="11672"/>
            <a:ext cx="288925" cy="6861176"/>
            <a:chOff x="793" y="-1"/>
            <a:chExt cx="182" cy="4322"/>
          </a:xfrm>
        </p:grpSpPr>
        <p:sp>
          <p:nvSpPr>
            <p:cNvPr id="3079" name="Rectangle 6"/>
            <p:cNvSpPr>
              <a:spLocks noChangeArrowheads="1"/>
            </p:cNvSpPr>
            <p:nvPr/>
          </p:nvSpPr>
          <p:spPr bwMode="auto">
            <a:xfrm>
              <a:off x="930" y="0"/>
              <a:ext cx="45" cy="4320"/>
            </a:xfrm>
            <a:prstGeom prst="rect">
              <a:avLst/>
            </a:prstGeom>
            <a:solidFill>
              <a:srgbClr val="990033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080" name="Rectangle 7"/>
            <p:cNvSpPr>
              <a:spLocks noChangeArrowheads="1"/>
            </p:cNvSpPr>
            <p:nvPr/>
          </p:nvSpPr>
          <p:spPr bwMode="auto">
            <a:xfrm>
              <a:off x="884" y="1"/>
              <a:ext cx="45" cy="4320"/>
            </a:xfrm>
            <a:prstGeom prst="rect">
              <a:avLst/>
            </a:prstGeom>
            <a:solidFill>
              <a:srgbClr val="990033">
                <a:alpha val="5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081" name="Rectangle 8"/>
            <p:cNvSpPr>
              <a:spLocks noChangeArrowheads="1"/>
            </p:cNvSpPr>
            <p:nvPr/>
          </p:nvSpPr>
          <p:spPr bwMode="auto">
            <a:xfrm>
              <a:off x="793" y="-1"/>
              <a:ext cx="93" cy="4320"/>
            </a:xfrm>
            <a:prstGeom prst="rect">
              <a:avLst/>
            </a:prstGeom>
            <a:solidFill>
              <a:srgbClr val="990033">
                <a:alpha val="8117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1692275" y="1700212"/>
            <a:ext cx="6727825" cy="4681116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defTabSz="444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indent="-65088" defTabSz="4445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+mj-lt"/>
              <a:buAutoNum type="arabicPeriod"/>
            </a:pPr>
            <a:r>
              <a:rPr lang="fi-FI" sz="1600" b="1" dirty="0">
                <a:latin typeface="Calibri" panose="020F0502020204030204" pitchFamily="34" charset="0"/>
                <a:ea typeface="Calibri" panose="020F0502020204030204" pitchFamily="34" charset="0"/>
              </a:rPr>
              <a:t>Kannattaako Suomessa kouluttautua, jos se ei turvaa työtä?(3000 työhakemusta jättänyt – 20 haastatteluun päässyt) Eikö suomalainen koulutusjärjestelmä olekaan maailman parhain?</a:t>
            </a:r>
          </a:p>
          <a:p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Saksassa- jokaiselle oppisopimuskoulutuksen hankkineille turvataa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</a:rPr>
              <a:t>n työpaikka. Suomessa oppisopimuskoulutus kehityksen alla – työnantajille porkkanoita tarvitaan enemmän. Oppisopimuskouluttautuville taattava 2 vuoden työpaikka.</a:t>
            </a:r>
          </a:p>
          <a:p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</a:rPr>
              <a:t>Työnantajien asenneilmapiiriin täytyy saada korjaus – työttömät eivät ole samaa massaa.  </a:t>
            </a:r>
          </a:p>
          <a:p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</a:rPr>
              <a:t>Suomalaiset valmiina kouluttautumaan ja tekemään töitä isommalla palkalla. </a:t>
            </a:r>
          </a:p>
          <a:p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</a:rPr>
              <a:t>Koulutusten yleispätevyyttä korostettava enemmän työnhaussa.</a:t>
            </a:r>
          </a:p>
          <a:p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</a:rPr>
              <a:t>Lisää koulutusmoduuleja – korkeakoulututkinnon suorittaneille – joilla pätevyyttä voidaan laajentaa.</a:t>
            </a:r>
          </a:p>
          <a:p>
            <a:endParaRPr lang="fi-FI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fi-FI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2. Miksi julkisia virkoja koskeva valitusmenettely on maksullista? </a:t>
            </a:r>
            <a:endParaRPr lang="fi-FI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ienituloisille valitusmenettely maksuttomaksi. </a:t>
            </a:r>
          </a:p>
          <a:p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</a:rPr>
              <a:t>Neuvontaa tarjottava pienituloisten maksuhuojennuksista – mistä hakea tietoa?</a:t>
            </a:r>
          </a:p>
          <a:p>
            <a:endParaRPr lang="fi-FI" sz="1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39" y="463240"/>
            <a:ext cx="957821" cy="962371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C35B372A-1405-4EDF-A84E-8E0DA30F36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00" y="2837678"/>
            <a:ext cx="1354474" cy="553010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97D2A568-511A-4CD5-BAC1-7CFAFD22B8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092" y="1792983"/>
            <a:ext cx="1235601" cy="677323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4B243B59-5E27-4A43-AF0C-2899E82B2C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239" y="3923261"/>
            <a:ext cx="1170823" cy="32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647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737688" y="188640"/>
            <a:ext cx="6682412" cy="1511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Ryhmä 2: Korkeakoulutetutn työttömyys ja rakennemuutokset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Ongelmat ja ratkaisuehdotukset (2/2):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1378912" y="11672"/>
            <a:ext cx="288925" cy="6861176"/>
            <a:chOff x="793" y="-1"/>
            <a:chExt cx="182" cy="4322"/>
          </a:xfrm>
        </p:grpSpPr>
        <p:sp>
          <p:nvSpPr>
            <p:cNvPr id="3079" name="Rectangle 6"/>
            <p:cNvSpPr>
              <a:spLocks noChangeArrowheads="1"/>
            </p:cNvSpPr>
            <p:nvPr/>
          </p:nvSpPr>
          <p:spPr bwMode="auto">
            <a:xfrm>
              <a:off x="930" y="0"/>
              <a:ext cx="45" cy="4320"/>
            </a:xfrm>
            <a:prstGeom prst="rect">
              <a:avLst/>
            </a:prstGeom>
            <a:solidFill>
              <a:srgbClr val="990033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080" name="Rectangle 7"/>
            <p:cNvSpPr>
              <a:spLocks noChangeArrowheads="1"/>
            </p:cNvSpPr>
            <p:nvPr/>
          </p:nvSpPr>
          <p:spPr bwMode="auto">
            <a:xfrm>
              <a:off x="884" y="1"/>
              <a:ext cx="45" cy="4320"/>
            </a:xfrm>
            <a:prstGeom prst="rect">
              <a:avLst/>
            </a:prstGeom>
            <a:solidFill>
              <a:srgbClr val="990033">
                <a:alpha val="5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081" name="Rectangle 8"/>
            <p:cNvSpPr>
              <a:spLocks noChangeArrowheads="1"/>
            </p:cNvSpPr>
            <p:nvPr/>
          </p:nvSpPr>
          <p:spPr bwMode="auto">
            <a:xfrm>
              <a:off x="793" y="-1"/>
              <a:ext cx="93" cy="4320"/>
            </a:xfrm>
            <a:prstGeom prst="rect">
              <a:avLst/>
            </a:prstGeom>
            <a:solidFill>
              <a:srgbClr val="990033">
                <a:alpha val="8117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1692275" y="1556792"/>
            <a:ext cx="6727825" cy="4824536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defTabSz="444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indent="-65088" defTabSz="4445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fi-FI" sz="1600" b="1" dirty="0">
                <a:latin typeface="Calibri" panose="020F0502020204030204" pitchFamily="34" charset="0"/>
                <a:ea typeface="Calibri" panose="020F0502020204030204" pitchFamily="34" charset="0"/>
              </a:rPr>
              <a:t>3. Miten tukea työllisyyden elpymistä rakennemuutosalueilla? Onko työttömälle muutto ainoa ratkaisu? </a:t>
            </a:r>
          </a:p>
          <a:p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</a:rPr>
              <a:t>Työtöntä ei tule pakottaa muuttamaan työssäkäyntialueen ulkopuolelle.</a:t>
            </a:r>
          </a:p>
          <a:p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</a:rPr>
              <a:t>Rakennemuutosalueilla tärkeä tehdä pikainen analyysi, miten tehtaita yms. infraa voidaan uusiokäyttää – tukea siellä alkavaa yrittäjyyttä, sitoutetaan tehtaita tukemaan paikkakuntaa ennen lähtöä (konkurssit eri asia) – valtiollinen Ryhmä Hau paikalle resursseineen auttamaan. </a:t>
            </a:r>
          </a:p>
          <a:p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</a:rPr>
              <a:t>EU:n rakennerahaa ja muuta vastaavaa erityisapua haettava akuutteihin tilanteisiin. </a:t>
            </a:r>
          </a:p>
          <a:p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</a:rPr>
              <a:t>Merkittävän ketteryyden lisääminen. </a:t>
            </a:r>
          </a:p>
          <a:p>
            <a:pPr marL="0" indent="0">
              <a:buNone/>
            </a:pPr>
            <a:r>
              <a:rPr lang="fi-FI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4. Miksi selvästi työkyvyttömiä ihmisiä ohjataan kuntouttavaan työtoimintaan? Onko järkevää istuttaa yli 60-vuotiaita, heikkokuntoisia asiakkaita näissä toiminnoissa?</a:t>
            </a:r>
          </a:p>
          <a:p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</a:rPr>
              <a:t>Kuntouttava työtoiminta voi olla hyvästä, jos se kohdistuu oikeille henkilöille - voi olla ihmisiä, joilla on akuutteja kuntoutus- yms. tarpeita, jotka täytyy ratkaista ennen kuntouttavan työtoiminnan jaksoja.</a:t>
            </a:r>
          </a:p>
          <a:p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</a:rPr>
              <a:t>Selkeästi työkyvyttömät kartoitettava ja ohjata työkyvyttömyyseläkkeelle. </a:t>
            </a:r>
          </a:p>
          <a:p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</a:rPr>
              <a:t>Perusturvan korottaminen oltava ehdoton tavoite – n. 900 000 ihmistä köyhyys- tai syrjäytymisriskissä.</a:t>
            </a:r>
          </a:p>
          <a:p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</a:rPr>
              <a:t>Byrokratian kuormittavuutta vähennettävä! Niitä tuettava joilla, mahdollisuus työllistyä. </a:t>
            </a:r>
          </a:p>
          <a:p>
            <a:endParaRPr lang="fi-FI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fi-FI" sz="1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39" y="463240"/>
            <a:ext cx="957821" cy="962371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C35B372A-1405-4EDF-A84E-8E0DA30F36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00" y="2837678"/>
            <a:ext cx="1354474" cy="553010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97D2A568-511A-4CD5-BAC1-7CFAFD22B8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092" y="1792983"/>
            <a:ext cx="1235601" cy="677323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4B243B59-5E27-4A43-AF0C-2899E82B2C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239" y="3923261"/>
            <a:ext cx="1170823" cy="32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049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737688" y="188640"/>
            <a:ext cx="6682412" cy="1511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BE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Ryhmä 3: Pätkätyöläisyys ja työmarkkinoille pääsyn vaikeus</a:t>
            </a:r>
          </a:p>
          <a:p>
            <a:pPr eaLnBrk="1" hangingPunct="1"/>
            <a:r>
              <a:rPr lang="fr-BE" sz="2400" b="1" dirty="0">
                <a:latin typeface="Calibri" panose="020F0502020204030204" pitchFamily="34" charset="0"/>
              </a:rPr>
              <a:t>Pian tarina</a:t>
            </a:r>
            <a:endParaRPr lang="en-GB" sz="2400" b="1" dirty="0">
              <a:latin typeface="Calibri" panose="020F0502020204030204" pitchFamily="34" charset="0"/>
            </a:endParaRPr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1378912" y="11672"/>
            <a:ext cx="288925" cy="6861176"/>
            <a:chOff x="793" y="-1"/>
            <a:chExt cx="182" cy="4322"/>
          </a:xfrm>
        </p:grpSpPr>
        <p:sp>
          <p:nvSpPr>
            <p:cNvPr id="3079" name="Rectangle 6"/>
            <p:cNvSpPr>
              <a:spLocks noChangeArrowheads="1"/>
            </p:cNvSpPr>
            <p:nvPr/>
          </p:nvSpPr>
          <p:spPr bwMode="auto">
            <a:xfrm>
              <a:off x="930" y="0"/>
              <a:ext cx="45" cy="4320"/>
            </a:xfrm>
            <a:prstGeom prst="rect">
              <a:avLst/>
            </a:prstGeom>
            <a:solidFill>
              <a:srgbClr val="990033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/>
            </a:p>
          </p:txBody>
        </p:sp>
        <p:sp>
          <p:nvSpPr>
            <p:cNvPr id="3080" name="Rectangle 7"/>
            <p:cNvSpPr>
              <a:spLocks noChangeArrowheads="1"/>
            </p:cNvSpPr>
            <p:nvPr/>
          </p:nvSpPr>
          <p:spPr bwMode="auto">
            <a:xfrm>
              <a:off x="884" y="1"/>
              <a:ext cx="45" cy="4320"/>
            </a:xfrm>
            <a:prstGeom prst="rect">
              <a:avLst/>
            </a:prstGeom>
            <a:solidFill>
              <a:srgbClr val="990033">
                <a:alpha val="5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/>
            </a:p>
          </p:txBody>
        </p:sp>
        <p:sp>
          <p:nvSpPr>
            <p:cNvPr id="3081" name="Rectangle 8"/>
            <p:cNvSpPr>
              <a:spLocks noChangeArrowheads="1"/>
            </p:cNvSpPr>
            <p:nvPr/>
          </p:nvSpPr>
          <p:spPr bwMode="auto">
            <a:xfrm>
              <a:off x="793" y="-1"/>
              <a:ext cx="93" cy="4320"/>
            </a:xfrm>
            <a:prstGeom prst="rect">
              <a:avLst/>
            </a:prstGeom>
            <a:solidFill>
              <a:srgbClr val="990033">
                <a:alpha val="8117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/>
            </a:p>
          </p:txBody>
        </p:sp>
      </p:grp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2041170" y="1916832"/>
            <a:ext cx="6368380" cy="34541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defTabSz="444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indent="-65088" defTabSz="4445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fi-FI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Tutkittua tietoa</a:t>
            </a:r>
            <a:endParaRPr lang="fi-FI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Työmarkkinatuki on noin 726 e/kk (brutto). Vanhempien tulot pienentävät tukea, jos asut heidän kanssaan. </a:t>
            </a:r>
          </a:p>
          <a:p>
            <a:r>
              <a:rPr lang="fi-FI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Ruoka-apuun turvautuu noin 100 000–200 000 henkilöä vuosittain. Korona-aikana asiakasmäärien arvioidaan kaksin- tai kolminkertaistuneen. </a:t>
            </a:r>
          </a:p>
          <a:p>
            <a:r>
              <a:rPr lang="fi-FI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Joka kymmenes ruoka-aputoimija arveli, että etuusbyrokratian monimutkaisuudesta johtuva etuuksien alikäyttö olisi yksi syy lisääntyneelle ruoka-avun tarpeelle.</a:t>
            </a:r>
          </a:p>
          <a:p>
            <a:r>
              <a:rPr lang="fi-FI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Toimeentulotuen alikäytön on arvioitu olevan laajaa, 20–60 prosenttia riippuen tutkimusjoukon rajauksesta.</a:t>
            </a:r>
          </a:p>
          <a:p>
            <a:pPr marL="0" indent="0">
              <a:buNone/>
            </a:pP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defTabSz="914400" eaLnBrk="1" hangingPunct="1">
              <a:spcBef>
                <a:spcPct val="0"/>
              </a:spcBef>
              <a:spcAft>
                <a:spcPts val="1200"/>
              </a:spcAft>
              <a:buClr>
                <a:srgbClr val="993366"/>
              </a:buClr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39" y="463240"/>
            <a:ext cx="957821" cy="962371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C35B372A-1405-4EDF-A84E-8E0DA30F36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00" y="2837678"/>
            <a:ext cx="1354474" cy="553010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97D2A568-511A-4CD5-BAC1-7CFAFD22B8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092" y="1792983"/>
            <a:ext cx="1235601" cy="677323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2227CA80-28A1-4CC8-A529-C6FA514751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4143" y="5551363"/>
            <a:ext cx="4236144" cy="1281454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3B242BD6-9BCA-4E4A-804C-5332971865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8239" y="3923261"/>
            <a:ext cx="1170823" cy="32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562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737688" y="188640"/>
            <a:ext cx="6682412" cy="1511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BE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Ryhmä 3: Pätkätyöläisyys ja työmarkkinoille pääsyn vaikeus</a:t>
            </a:r>
          </a:p>
          <a:p>
            <a:pPr eaLnBrk="1" hangingPunct="1"/>
            <a:endParaRPr lang="fr-BE" sz="10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fr-BE" sz="2000" b="1" dirty="0">
                <a:latin typeface="Calibri" panose="020F0502020204030204" pitchFamily="34" charset="0"/>
              </a:rPr>
              <a:t>Ongelmat ja ratkaisuehdotukset:</a:t>
            </a:r>
            <a:endParaRPr lang="en-GB" sz="2000" b="1" dirty="0">
              <a:latin typeface="Calibri" panose="020F0502020204030204" pitchFamily="34" charset="0"/>
            </a:endParaRPr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1378912" y="11672"/>
            <a:ext cx="288925" cy="6861176"/>
            <a:chOff x="793" y="-1"/>
            <a:chExt cx="182" cy="4322"/>
          </a:xfrm>
        </p:grpSpPr>
        <p:sp>
          <p:nvSpPr>
            <p:cNvPr id="3079" name="Rectangle 6"/>
            <p:cNvSpPr>
              <a:spLocks noChangeArrowheads="1"/>
            </p:cNvSpPr>
            <p:nvPr/>
          </p:nvSpPr>
          <p:spPr bwMode="auto">
            <a:xfrm>
              <a:off x="930" y="0"/>
              <a:ext cx="45" cy="4320"/>
            </a:xfrm>
            <a:prstGeom prst="rect">
              <a:avLst/>
            </a:prstGeom>
            <a:solidFill>
              <a:srgbClr val="990033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/>
            </a:p>
          </p:txBody>
        </p:sp>
        <p:sp>
          <p:nvSpPr>
            <p:cNvPr id="3080" name="Rectangle 7"/>
            <p:cNvSpPr>
              <a:spLocks noChangeArrowheads="1"/>
            </p:cNvSpPr>
            <p:nvPr/>
          </p:nvSpPr>
          <p:spPr bwMode="auto">
            <a:xfrm>
              <a:off x="884" y="1"/>
              <a:ext cx="45" cy="4320"/>
            </a:xfrm>
            <a:prstGeom prst="rect">
              <a:avLst/>
            </a:prstGeom>
            <a:solidFill>
              <a:srgbClr val="990033">
                <a:alpha val="5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/>
            </a:p>
          </p:txBody>
        </p:sp>
        <p:sp>
          <p:nvSpPr>
            <p:cNvPr id="3081" name="Rectangle 8"/>
            <p:cNvSpPr>
              <a:spLocks noChangeArrowheads="1"/>
            </p:cNvSpPr>
            <p:nvPr/>
          </p:nvSpPr>
          <p:spPr bwMode="auto">
            <a:xfrm>
              <a:off x="793" y="-1"/>
              <a:ext cx="93" cy="4320"/>
            </a:xfrm>
            <a:prstGeom prst="rect">
              <a:avLst/>
            </a:prstGeom>
            <a:solidFill>
              <a:srgbClr val="990033">
                <a:alpha val="8117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/>
            </a:p>
          </p:txBody>
        </p:sp>
      </p:grp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1692275" y="1700212"/>
            <a:ext cx="6727825" cy="4753124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defTabSz="444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indent="-65088" defTabSz="4445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Pitkittynyt työttömyys ja riittämätön tuki työllistymiseen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Palveluiden siirto TE-toimistoilta kunnille, kuntakokeilu.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Omavalmentajien riittävä koulutus ja resurssointi.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Osatyökykyisten keskitetty työnvälitys, suunnitelmissa työministeriössä.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Matala ja joustamaton sosiaaliturva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Perustulon avulla byrokratian vähentäminen ja tulojen turvaaminen.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Palkkatuen resursseja lisättävä.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Palkkatukityösopimukset pidemmäksi aikaa kuin rajoitettu sopimus.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Opiskelun ja työn yhdistäminen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Korkeakouluihin lisää harjoittelurahoitusta.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Kunnat hyödyntäisivät tukityöllistettäviä enemmän, nyt menee paljon yrityksiin.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39" y="463240"/>
            <a:ext cx="957821" cy="962371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C35B372A-1405-4EDF-A84E-8E0DA30F36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00" y="2837678"/>
            <a:ext cx="1354474" cy="553010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97D2A568-511A-4CD5-BAC1-7CFAFD22B8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092" y="1792983"/>
            <a:ext cx="1235601" cy="677323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B3A2F902-8853-46EB-88D1-5E63557B12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239" y="3923261"/>
            <a:ext cx="1170823" cy="32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923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737688" y="188640"/>
            <a:ext cx="6682412" cy="1511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BE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Ryhmä 4: Palvelukierteestä ei pääse palkkatöihin</a:t>
            </a:r>
          </a:p>
          <a:p>
            <a:pPr eaLnBrk="1" hangingPunct="1"/>
            <a:r>
              <a:rPr lang="fr-BE" sz="2400" b="1" dirty="0">
                <a:latin typeface="Calibri" panose="020F0502020204030204" pitchFamily="34" charset="0"/>
              </a:rPr>
              <a:t>Laurin tarina</a:t>
            </a:r>
            <a:endParaRPr lang="en-GB" sz="2400" b="1" dirty="0">
              <a:latin typeface="Calibri" panose="020F0502020204030204" pitchFamily="34" charset="0"/>
            </a:endParaRPr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1378912" y="11672"/>
            <a:ext cx="288925" cy="6861176"/>
            <a:chOff x="793" y="-1"/>
            <a:chExt cx="182" cy="4322"/>
          </a:xfrm>
        </p:grpSpPr>
        <p:sp>
          <p:nvSpPr>
            <p:cNvPr id="3079" name="Rectangle 6"/>
            <p:cNvSpPr>
              <a:spLocks noChangeArrowheads="1"/>
            </p:cNvSpPr>
            <p:nvPr/>
          </p:nvSpPr>
          <p:spPr bwMode="auto">
            <a:xfrm>
              <a:off x="930" y="0"/>
              <a:ext cx="45" cy="4320"/>
            </a:xfrm>
            <a:prstGeom prst="rect">
              <a:avLst/>
            </a:prstGeom>
            <a:solidFill>
              <a:srgbClr val="990033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/>
            </a:p>
          </p:txBody>
        </p:sp>
        <p:sp>
          <p:nvSpPr>
            <p:cNvPr id="3080" name="Rectangle 7"/>
            <p:cNvSpPr>
              <a:spLocks noChangeArrowheads="1"/>
            </p:cNvSpPr>
            <p:nvPr/>
          </p:nvSpPr>
          <p:spPr bwMode="auto">
            <a:xfrm>
              <a:off x="884" y="1"/>
              <a:ext cx="45" cy="4320"/>
            </a:xfrm>
            <a:prstGeom prst="rect">
              <a:avLst/>
            </a:prstGeom>
            <a:solidFill>
              <a:srgbClr val="990033">
                <a:alpha val="5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/>
            </a:p>
          </p:txBody>
        </p:sp>
        <p:sp>
          <p:nvSpPr>
            <p:cNvPr id="3081" name="Rectangle 8"/>
            <p:cNvSpPr>
              <a:spLocks noChangeArrowheads="1"/>
            </p:cNvSpPr>
            <p:nvPr/>
          </p:nvSpPr>
          <p:spPr bwMode="auto">
            <a:xfrm>
              <a:off x="793" y="-1"/>
              <a:ext cx="93" cy="4320"/>
            </a:xfrm>
            <a:prstGeom prst="rect">
              <a:avLst/>
            </a:prstGeom>
            <a:solidFill>
              <a:srgbClr val="990033">
                <a:alpha val="8117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/>
            </a:p>
          </p:txBody>
        </p:sp>
      </p:grp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1692275" y="1700212"/>
            <a:ext cx="6727825" cy="43210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defTabSz="444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indent="-65088" defTabSz="4445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defTabSz="914400" eaLnBrk="1" hangingPunct="1">
              <a:spcBef>
                <a:spcPct val="0"/>
              </a:spcBef>
              <a:spcAft>
                <a:spcPts val="1200"/>
              </a:spcAft>
              <a:buClr>
                <a:srgbClr val="993366"/>
              </a:buClr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39" y="463240"/>
            <a:ext cx="957821" cy="962371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C35B372A-1405-4EDF-A84E-8E0DA30F36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00" y="2837678"/>
            <a:ext cx="1354474" cy="553010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97D2A568-511A-4CD5-BAC1-7CFAFD22B8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092" y="1792983"/>
            <a:ext cx="1235601" cy="677323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55C51EA0-17AC-4953-B818-3008804BC5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4143" y="5551363"/>
            <a:ext cx="4236144" cy="1281454"/>
          </a:xfrm>
          <a:prstGeom prst="rect">
            <a:avLst/>
          </a:prstGeom>
        </p:spPr>
      </p:pic>
      <p:sp>
        <p:nvSpPr>
          <p:cNvPr id="15" name="Tekstiruutu 14">
            <a:extLst>
              <a:ext uri="{FF2B5EF4-FFF2-40B4-BE49-F238E27FC236}">
                <a16:creationId xmlns:a16="http://schemas.microsoft.com/office/drawing/2014/main" id="{5DB7D285-598F-4B10-91DB-51D8CB77050B}"/>
              </a:ext>
            </a:extLst>
          </p:cNvPr>
          <p:cNvSpPr txBox="1"/>
          <p:nvPr/>
        </p:nvSpPr>
        <p:spPr>
          <a:xfrm>
            <a:off x="1717508" y="2142540"/>
            <a:ext cx="7200205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Kuntouttava työtoiminta on sosiaalipalvelu, joka on tarkoitettu pitkään jatkuneen työttömyyden perusteella työmarkkinatukea tai toimeentulotukea saavan henkilön työllistymismahdollisuuksien ja elämänhallinnan </a:t>
            </a:r>
            <a:r>
              <a:rPr lang="fi-FI" dirty="0">
                <a:solidFill>
                  <a:srgbClr val="000000"/>
                </a:solidFill>
                <a:latin typeface="Calibri" panose="020F0502020204030204" pitchFamily="34" charset="0"/>
              </a:rPr>
              <a:t>parantamiseksi. Se perustuu asiakkaan kanssa laadittuun aktivointisuunnitelmaan tai monialaiseen työllistymissuunnitelmaan. </a:t>
            </a:r>
          </a:p>
          <a:p>
            <a:endParaRPr lang="fi-FI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dirty="0">
                <a:solidFill>
                  <a:srgbClr val="000000"/>
                </a:solidFill>
                <a:latin typeface="Calibri" panose="020F0502020204030204" pitchFamily="34" charset="0"/>
              </a:rPr>
              <a:t>Aktivointisuunnitelmia tehtiin vuonna 2019 arviolta 76 100, mikä oli yli puolet enemmän kuin vuonna 2016.  Vuonna 2019 kuntouttavaa</a:t>
            </a:r>
            <a:r>
              <a:rPr lang="fi-FI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 työtoimintaan osallistui Suomessa vuonna 2019 arviolta </a:t>
            </a:r>
          </a:p>
          <a:p>
            <a:r>
              <a:rPr lang="fi-FI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45 100 henkilöä. Tämä on 8 prosenttia enemmän kuin vuonna 2016, jolloin tiedonkeruu toteutettiin edellisen kerran.</a:t>
            </a: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10494E3C-F79E-4EE8-88BD-900FE14C55E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8239" y="3923261"/>
            <a:ext cx="1170823" cy="32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945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737688" y="188640"/>
            <a:ext cx="6682412" cy="1511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BE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Ryhmä 4: Palvelukierteestä ei pääse palkkatöihin</a:t>
            </a:r>
          </a:p>
          <a:p>
            <a:pPr eaLnBrk="1" hangingPunct="1"/>
            <a:endParaRPr lang="fr-BE" sz="10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fr-BE" sz="2000" b="1" dirty="0">
                <a:latin typeface="Calibri" panose="020F0502020204030204" pitchFamily="34" charset="0"/>
              </a:rPr>
              <a:t>Ongelmat ja ratkaisuehdotukset:</a:t>
            </a:r>
            <a:endParaRPr lang="en-GB" sz="2000" b="1" dirty="0">
              <a:latin typeface="Calibri" panose="020F0502020204030204" pitchFamily="34" charset="0"/>
            </a:endParaRPr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1378912" y="11672"/>
            <a:ext cx="288925" cy="6861176"/>
            <a:chOff x="793" y="-1"/>
            <a:chExt cx="182" cy="4322"/>
          </a:xfrm>
        </p:grpSpPr>
        <p:sp>
          <p:nvSpPr>
            <p:cNvPr id="3079" name="Rectangle 6"/>
            <p:cNvSpPr>
              <a:spLocks noChangeArrowheads="1"/>
            </p:cNvSpPr>
            <p:nvPr/>
          </p:nvSpPr>
          <p:spPr bwMode="auto">
            <a:xfrm>
              <a:off x="930" y="0"/>
              <a:ext cx="45" cy="4320"/>
            </a:xfrm>
            <a:prstGeom prst="rect">
              <a:avLst/>
            </a:prstGeom>
            <a:solidFill>
              <a:srgbClr val="990033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/>
            </a:p>
          </p:txBody>
        </p:sp>
        <p:sp>
          <p:nvSpPr>
            <p:cNvPr id="3080" name="Rectangle 7"/>
            <p:cNvSpPr>
              <a:spLocks noChangeArrowheads="1"/>
            </p:cNvSpPr>
            <p:nvPr/>
          </p:nvSpPr>
          <p:spPr bwMode="auto">
            <a:xfrm>
              <a:off x="884" y="1"/>
              <a:ext cx="45" cy="4320"/>
            </a:xfrm>
            <a:prstGeom prst="rect">
              <a:avLst/>
            </a:prstGeom>
            <a:solidFill>
              <a:srgbClr val="990033">
                <a:alpha val="5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/>
            </a:p>
          </p:txBody>
        </p:sp>
        <p:sp>
          <p:nvSpPr>
            <p:cNvPr id="3081" name="Rectangle 8"/>
            <p:cNvSpPr>
              <a:spLocks noChangeArrowheads="1"/>
            </p:cNvSpPr>
            <p:nvPr/>
          </p:nvSpPr>
          <p:spPr bwMode="auto">
            <a:xfrm>
              <a:off x="793" y="-1"/>
              <a:ext cx="93" cy="4320"/>
            </a:xfrm>
            <a:prstGeom prst="rect">
              <a:avLst/>
            </a:prstGeom>
            <a:solidFill>
              <a:srgbClr val="990033">
                <a:alpha val="8117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/>
            </a:p>
          </p:txBody>
        </p:sp>
      </p:grp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1692275" y="1484784"/>
            <a:ext cx="6727825" cy="5184576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defTabSz="444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indent="-65088" defTabSz="4445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+mj-lt"/>
              <a:buAutoNum type="arabicPeriod"/>
            </a:pPr>
            <a:r>
              <a:rPr lang="fi-FI" sz="1600" b="1" dirty="0">
                <a:latin typeface="Calibri" panose="020F0502020204030204" pitchFamily="34" charset="0"/>
                <a:ea typeface="Calibri" panose="020F0502020204030204" pitchFamily="34" charset="0"/>
              </a:rPr>
              <a:t>Palkkatuen ja työkokeiluiden kierteestä ei pääse pois.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</a:rPr>
              <a:t> Työnantajan velvoittaminen työkokeilussa olevan palkkaamiseen.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</a:rPr>
              <a:t> Työnantajille ryhtiliike. Etsitään joustavia työnantajia, jotka olisivat valmiita palkkaamaan myös niitä, jotka eivät ole täysin kykeneviä työhön ilman tukea.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</a:rPr>
              <a:t> Palvelut eivät kohtaa tarvetta. Palvelut eivät ratkaise ihmisen tilannetta.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</a:rPr>
              <a:t> Osatyökykyisten työllistymistä, osasairauspäivärahaa ja osa-aikaeläkejärjestelmiä tulisi vakiinnuttaa ja vahvistaa Suomessa.</a:t>
            </a:r>
          </a:p>
          <a:p>
            <a:pPr>
              <a:buFont typeface="+mj-lt"/>
              <a:buAutoNum type="arabicPeriod"/>
            </a:pPr>
            <a:r>
              <a:rPr lang="fi-FI" sz="1600" b="1" dirty="0">
                <a:latin typeface="Calibri" panose="020F0502020204030204" pitchFamily="34" charset="0"/>
                <a:ea typeface="Calibri" panose="020F0502020204030204" pitchFamily="34" charset="0"/>
              </a:rPr>
              <a:t>Järjestelmä nöyryyttää ja vie itsetunnon.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>
                <a:latin typeface="Calibri" panose="020F0502020204030204" pitchFamily="34" charset="0"/>
              </a:rPr>
              <a:t> Palvelut tulevaisuudessa paremmin yksilöllisesti räätälöityjä? Palveluita saa paremmin järjestöjen kautta kuin TE-toimistosta.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>
                <a:latin typeface="Calibri" panose="020F0502020204030204" pitchFamily="34" charset="0"/>
              </a:rPr>
              <a:t> Ihmisen oikeus saada palkkatyö on huomioitava. Työtakuu. Oikeus työhön.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>
                <a:latin typeface="Calibri" panose="020F0502020204030204" pitchFamily="34" charset="0"/>
              </a:rPr>
              <a:t> Yhteisön merkitys työn saamisessa ja tässä järjestöt tärkeässä asemassa. Järjestöjen ymmärrys ihmisestä on huomioitava ja se ymmärrys olisi saatava myös TE-palveluihin.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>
                <a:latin typeface="Calibri" panose="020F0502020204030204" pitchFamily="34" charset="0"/>
              </a:rPr>
              <a:t> Tunnistetaan erilaisten ihmisten yksilölliset tarpeet ja tuetaan järjestöjä siinä työssä mitä he tekevät.</a:t>
            </a:r>
            <a:endParaRPr lang="fi-FI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fi-FI" sz="1600" b="1" dirty="0">
                <a:latin typeface="Calibri" panose="020F0502020204030204" pitchFamily="34" charset="0"/>
                <a:ea typeface="Calibri" panose="020F0502020204030204" pitchFamily="34" charset="0"/>
              </a:rPr>
              <a:t>3.   Järjestöissä ja yhdistyksissä olisi halua työllistää, mutta mistä rahat?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</a:rPr>
              <a:t>Sosiaaliset yritykset, miten tuetaan lisää?</a:t>
            </a:r>
          </a:p>
          <a:p>
            <a:pPr marL="0" indent="0">
              <a:buNone/>
            </a:pPr>
            <a:endParaRPr lang="fi-FI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defTabSz="914400" eaLnBrk="1" hangingPunct="1">
              <a:spcBef>
                <a:spcPct val="0"/>
              </a:spcBef>
              <a:spcAft>
                <a:spcPts val="1200"/>
              </a:spcAft>
              <a:buClr>
                <a:srgbClr val="993366"/>
              </a:buClr>
              <a:buNone/>
              <a:defRPr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39" y="463240"/>
            <a:ext cx="957821" cy="962371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C35B372A-1405-4EDF-A84E-8E0DA30F36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00" y="2837678"/>
            <a:ext cx="1354474" cy="553010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97D2A568-511A-4CD5-BAC1-7CFAFD22B8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092" y="1792983"/>
            <a:ext cx="1235601" cy="677323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D4229C69-E7E4-4D3B-8A2C-1D0342E242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239" y="3923261"/>
            <a:ext cx="1170823" cy="32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003851"/>
      </p:ext>
    </p:extLst>
  </p:cSld>
  <p:clrMapOvr>
    <a:masterClrMapping/>
  </p:clrMapOvr>
</p:sld>
</file>

<file path=ppt/theme/theme1.xml><?xml version="1.0" encoding="utf-8"?>
<a:theme xmlns:a="http://schemas.openxmlformats.org/drawingml/2006/main" name="EAPN-template">
  <a:themeElements>
    <a:clrScheme name="EAPN-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APN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APN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PN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PN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PN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PN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PN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PN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PN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PN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PN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PN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PN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C99DE7A26E65D4AB1B709D4C296CAEC" ma:contentTypeVersion="13" ma:contentTypeDescription="Luo uusi asiakirja." ma:contentTypeScope="" ma:versionID="e93a6c6e9c03fe596b5188774226494b">
  <xsd:schema xmlns:xsd="http://www.w3.org/2001/XMLSchema" xmlns:xs="http://www.w3.org/2001/XMLSchema" xmlns:p="http://schemas.microsoft.com/office/2006/metadata/properties" xmlns:ns2="2a9011b5-5d5d-4023-8265-4bf9ac5f8753" xmlns:ns3="3815068f-5363-4fd4-8e8f-a2ac60ab35f2" targetNamespace="http://schemas.microsoft.com/office/2006/metadata/properties" ma:root="true" ma:fieldsID="2b24f777de1b8a8e18594ae46d4f18fc" ns2:_="" ns3:_="">
    <xsd:import namespace="2a9011b5-5d5d-4023-8265-4bf9ac5f8753"/>
    <xsd:import namespace="3815068f-5363-4fd4-8e8f-a2ac60ab35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9011b5-5d5d-4023-8265-4bf9ac5f87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15068f-5363-4fd4-8e8f-a2ac60ab35f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317B31-F94D-4F00-91AC-122506FAA0F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E7D3AB3-AB1A-469C-B415-A05998626C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011b5-5d5d-4023-8265-4bf9ac5f8753"/>
    <ds:schemaRef ds:uri="3815068f-5363-4fd4-8e8f-a2ac60ab35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EC1F02E-63D0-486A-971C-D79B3017CF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EAPN-template</Template>
  <TotalTime>12777</TotalTime>
  <Words>1055</Words>
  <Application>Microsoft Office PowerPoint</Application>
  <PresentationFormat>Näytössä katseltava diaesitys (4:3)</PresentationFormat>
  <Paragraphs>104</Paragraphs>
  <Slides>9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EAPN-template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EAPN: Fighting for a Social Europe  Free of Poverty</dc:title>
  <dc:creator>nellie</dc:creator>
  <cp:lastModifiedBy>Anna Järvinen</cp:lastModifiedBy>
  <cp:revision>283</cp:revision>
  <cp:lastPrinted>2015-06-16T14:28:17Z</cp:lastPrinted>
  <dcterms:created xsi:type="dcterms:W3CDTF">2010-07-28T08:23:38Z</dcterms:created>
  <dcterms:modified xsi:type="dcterms:W3CDTF">2021-10-15T08:16:13Z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0x0101001C99DE7A26E65D4AB1B709D4C296CAEC</vt:lpwstr>
  </property>
</Properties>
</file>